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617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74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07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2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90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4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28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57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5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71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AC020-E11B-4788-A1C7-26B12B686967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8EC16-28F7-45C7-9D80-01AF34680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33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46100"/>
            <a:ext cx="9144000" cy="1257300"/>
          </a:xfrm>
        </p:spPr>
        <p:txBody>
          <a:bodyPr numCol="1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4. Доказательства и доказывание в уголовном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процессе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700" y="2209800"/>
            <a:ext cx="10972800" cy="42291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 доказывания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уголовном судопроизводстве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доказательств и их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доказывания в уголовном судопроизводстве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0721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23900"/>
            <a:ext cx="10515600" cy="927099"/>
          </a:xfrm>
        </p:spPr>
        <p:txBody>
          <a:bodyPr>
            <a:normAutofit fontScale="90000"/>
          </a:bodyPr>
          <a:lstStyle/>
          <a:p>
            <a:pPr marL="457200" indent="629920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механизму их формирования и носителю доказательственной информации </a:t>
            </a:r>
            <a:r>
              <a:rPr lang="ru-RU" sz="3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на личные и вещественные </a:t>
            </a:r>
            <a:r>
              <a:rPr lang="ru-RU" sz="3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41599"/>
            <a:ext cx="10515600" cy="3535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Личные доказательства —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это доказательства (сведения), которые не имеют материальной формы и основываются на восприятии личностью окружающей действительности (все виды показаний; заключение эксперта).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5273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Вещественные доказательства (ст.81 УПК РФ)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78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sz="3200" dirty="0" smtClean="0"/>
              <a:t>Вещественными доказательствами признаются любые предметы:</a:t>
            </a:r>
          </a:p>
          <a:p>
            <a:r>
              <a:rPr lang="ru-RU" sz="3200" dirty="0" smtClean="0"/>
              <a:t>1) которые служили орудиями, оборудованием или иными средствами совершения преступления или сохранили на себе следы преступления;</a:t>
            </a:r>
          </a:p>
          <a:p>
            <a:r>
              <a:rPr lang="ru-RU" sz="3200" dirty="0" smtClean="0"/>
              <a:t>2) на которые были направлены преступные действия;</a:t>
            </a:r>
          </a:p>
          <a:p>
            <a:r>
              <a:rPr lang="ru-RU" sz="3200" dirty="0" smtClean="0"/>
              <a:t>2.1) деньги, ценности и иное имущество, полученные в результате совершения преступления;</a:t>
            </a:r>
          </a:p>
          <a:p>
            <a:r>
              <a:rPr lang="ru-RU" sz="3200" dirty="0" smtClean="0"/>
              <a:t>3) иные предметы и документы, которые могут служить средствами для обнаружения преступления и установления обстоятельств уголовного дела.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56134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5900"/>
            <a:ext cx="10515600" cy="1231899"/>
          </a:xfrm>
        </p:spPr>
        <p:txBody>
          <a:bodyPr>
            <a:noAutofit/>
          </a:bodyPr>
          <a:lstStyle/>
          <a:p>
            <a:pPr marL="457200" indent="629920">
              <a:lnSpc>
                <a:spcPct val="150000"/>
              </a:lnSpc>
              <a:spcAft>
                <a:spcPts val="80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по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источнику получения сведений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— на первоначальные и производные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51000"/>
            <a:ext cx="10515600" cy="4851400"/>
          </a:xfrm>
        </p:spPr>
        <p:txBody>
          <a:bodyPr>
            <a:normAutofit/>
          </a:bodyPr>
          <a:lstStyle/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Первоначальные доказательства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сведения (доказательства), полученные непосредственно от первоначального носителя (источника) доказательственной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информации</a:t>
            </a:r>
          </a:p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Производные доказательства —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сведения, полученные из вторичного (производного) носителя доказательственной информации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006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6400"/>
            <a:ext cx="10515600" cy="952500"/>
          </a:xfrm>
        </p:spPr>
        <p:txBody>
          <a:bodyPr>
            <a:normAutofit fontScale="90000"/>
          </a:bodyPr>
          <a:lstStyle/>
          <a:p>
            <a:pPr marL="457200" indent="629920">
              <a:lnSpc>
                <a:spcPct val="150000"/>
              </a:lnSpc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по отношению к предмету обвинения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на обвинительные и оправдательные.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500" y="1358900"/>
            <a:ext cx="11226800" cy="5156200"/>
          </a:xfrm>
        </p:spPr>
        <p:txBody>
          <a:bodyPr>
            <a:normAutofit/>
          </a:bodyPr>
          <a:lstStyle/>
          <a:p>
            <a:pPr marL="914400" indent="-457200" algn="just">
              <a:lnSpc>
                <a:spcPct val="150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Обвинительные доказательства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это сведения (доказательства) о фактах, указывающих на виновность конкретного лица (обвиняемого) в совершении расследуемого деяния.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Оправдательные доказательства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— сведения о фактах, которые исключают или смягчают вину и ответственность конкретного лица (обвиняемого).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58413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4001"/>
            <a:ext cx="10515600" cy="800099"/>
          </a:xfrm>
        </p:spPr>
        <p:txBody>
          <a:bodyPr>
            <a:normAutofit fontScale="90000"/>
          </a:bodyPr>
          <a:lstStyle/>
          <a:p>
            <a:pPr marL="457200" indent="192405" algn="ctr">
              <a:lnSpc>
                <a:spcPct val="150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Допустимость доказательств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/>
          </a:bodyPr>
          <a:lstStyle/>
          <a:p>
            <a:pPr marL="4572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Допустимым признается доказательство,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полученное</a:t>
            </a:r>
          </a:p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надлежащим лицом,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надлежащее время,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проведении надлежащего действия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</a:p>
          <a:p>
            <a:pPr marL="457200" indent="629920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оформленное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надлежащим образом.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lvl="4" indent="0" algn="just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93379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Недопустимые оказательства (ст.75 УПК РФ)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384300"/>
            <a:ext cx="11252200" cy="5245100"/>
          </a:xfrm>
        </p:spPr>
        <p:txBody>
          <a:bodyPr>
            <a:normAutofit fontScale="77500" lnSpcReduction="20000"/>
          </a:bodyPr>
          <a:lstStyle/>
          <a:p>
            <a:pPr marL="9144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показания подозреваемого, обвиняемого, данные в ходе досудебного производства по уголовному делу в отсутствие защитника, включая случаи отказа от защитника, и не подтвержденные подозреваемым, обвиняемым в суде;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потерпевшего, свидетеля, основанные на догадке, предположении, слухе, а также показания свидетеля, который не может указать источник своей осведомленности;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документы или сведения, входящие в производство адвоката по делам его доверителей, полученные в ходе оперативно-розыскных мероприятий или следственных действий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иные доказательства, полученные с нарушением требований закона.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610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660400"/>
          </a:xfrm>
        </p:spPr>
        <p:txBody>
          <a:bodyPr>
            <a:normAutofit fontScale="90000"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Процесс доказывания в уголовном судопроизводстве</a:t>
            </a: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100"/>
            <a:ext cx="10515600" cy="5765800"/>
          </a:xfrm>
        </p:spPr>
        <p:txBody>
          <a:bodyPr/>
          <a:lstStyle/>
          <a:p>
            <a:pPr marL="4572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Доказывание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состоит в трех основных действиях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собирании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проверке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оценке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доказательств.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доказывания –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установление обстоятельств, подлежащих доказыванию по уголовному делу.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417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60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600" y="863600"/>
            <a:ext cx="11315700" cy="5232400"/>
          </a:xfrm>
        </p:spPr>
        <p:txBody>
          <a:bodyPr numCol="3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Собирание  доказательств</a:t>
            </a:r>
          </a:p>
          <a:p>
            <a:pPr marL="0" indent="0">
              <a:buNone/>
            </a:pPr>
            <a:r>
              <a:rPr lang="ru-RU" dirty="0" smtClean="0"/>
              <a:t>осуществляется </a:t>
            </a:r>
            <a:r>
              <a:rPr lang="ru-RU" dirty="0">
                <a:ea typeface="Calibri" panose="020F0502020204030204" pitchFamily="34" charset="0"/>
              </a:rPr>
              <a:t>дознавателем, следователем, прокурором и судом путем производства следственных и иных процессуальных </a:t>
            </a:r>
            <a:r>
              <a:rPr lang="ru-RU" dirty="0" smtClean="0">
                <a:ea typeface="Calibri" panose="020F0502020204030204" pitchFamily="34" charset="0"/>
              </a:rPr>
              <a:t>действий (ст. 86 УПК РФ)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Проверка</a:t>
            </a:r>
          </a:p>
          <a:p>
            <a:pPr marL="0" indent="0">
              <a:buNone/>
            </a:pPr>
            <a:r>
              <a:rPr lang="ru-RU" b="1" dirty="0" smtClean="0"/>
              <a:t>доказательств</a:t>
            </a:r>
          </a:p>
          <a:p>
            <a:pPr marL="0" indent="0">
              <a:buNone/>
            </a:pPr>
            <a:r>
              <a:rPr lang="ru-RU" sz="2400" b="1" dirty="0" smtClean="0"/>
              <a:t> </a:t>
            </a:r>
            <a:r>
              <a:rPr lang="ru-RU" dirty="0">
                <a:solidFill>
                  <a:prstClr val="black"/>
                </a:solidFill>
              </a:rPr>
              <a:t>осуществляется </a:t>
            </a:r>
            <a:r>
              <a:rPr lang="ru-RU" dirty="0">
                <a:solidFill>
                  <a:prstClr val="black"/>
                </a:solidFill>
                <a:ea typeface="Calibri" panose="020F0502020204030204" pitchFamily="34" charset="0"/>
              </a:rPr>
              <a:t>дознавателем, следователем, прокурором и </a:t>
            </a:r>
            <a:r>
              <a:rPr lang="ru-RU" dirty="0" smtClean="0">
                <a:solidFill>
                  <a:prstClr val="black"/>
                </a:solidFill>
                <a:ea typeface="Calibri" panose="020F0502020204030204" pitchFamily="34" charset="0"/>
              </a:rPr>
              <a:t>судом</a:t>
            </a:r>
          </a:p>
          <a:p>
            <a:pPr marL="0" indent="0">
              <a:buNone/>
            </a:pPr>
            <a:r>
              <a:rPr lang="ru-RU" sz="2400" dirty="0">
                <a:solidFill>
                  <a:prstClr val="black"/>
                </a:solidFill>
              </a:rPr>
              <a:t>п</a:t>
            </a:r>
            <a:r>
              <a:rPr lang="ru-RU" sz="2400" dirty="0" smtClean="0">
                <a:solidFill>
                  <a:prstClr val="black"/>
                </a:solidFill>
              </a:rPr>
              <a:t>утем сопоставления их с другими доказательствами, имеющимися в уголовном деле, а также установления их источников (ст.87 УПК РФ)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Оценка доказательств</a:t>
            </a:r>
          </a:p>
          <a:p>
            <a:pPr marL="0" indent="0">
              <a:buNone/>
            </a:pPr>
            <a:r>
              <a:rPr lang="ru-RU" sz="2600" dirty="0"/>
              <a:t>к</a:t>
            </a:r>
            <a:r>
              <a:rPr lang="ru-RU" sz="2600" dirty="0" smtClean="0"/>
              <a:t>аждое доказательство подлежит оценке с точки зрения относимости, допустимости, достоверности, а все собранные оказательства в совокупности – их достаточности для разрешения уголовного дела (ст. 88 УПК РФ)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04160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/>
              <a:t>Преюдиция</a:t>
            </a:r>
            <a:r>
              <a:rPr lang="ru-RU" sz="3200" b="1" dirty="0" smtClean="0"/>
              <a:t> (ст.90 УПК РФ)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2700"/>
            <a:ext cx="10515600" cy="51181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от лат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praejudicio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– предрешение</a:t>
            </a:r>
          </a:p>
          <a:p>
            <a:pPr marL="0" indent="0" algn="just">
              <a:buNone/>
            </a:pPr>
            <a:r>
              <a:rPr lang="ru-RU" sz="32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Преюдиция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– это обязательность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для дознавателя, следователя, прокурора, суда, расследующих или рассматривающих уголовное дело, признать без дополнительной проверки и повторного доказывания обстоятельства, ранее установленные вступившим в законную силу приговором по другому уголовному делу либо иным вступившим в законную силу решением суда, принятым в рамках гражданского, арбитражного или административного судопроизводства.</a:t>
            </a:r>
            <a:endParaRPr lang="ru-RU" sz="32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44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Предмет доказывания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5334000"/>
          </a:xfrm>
        </p:spPr>
        <p:txBody>
          <a:bodyPr>
            <a:normAutofit/>
          </a:bodyPr>
          <a:lstStyle/>
          <a:p>
            <a:pPr marL="4572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доказывания -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совокупность фактических обстоятельств, которые необходимо установить для разрешения дела по существу, то есть для того, чтобы решить вопросы о том имело ли место преступление, кто и в чем виноват, какое наказание должен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понести виновный. 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12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3201"/>
            <a:ext cx="10515600" cy="12573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Обстоятельства, подлежащие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доказыванию (ст. 73 УПК РФ)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965699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событие преступления (время, место, способ и другие обстоятельства совершения преступления).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виновность лица в совершении преступления, форма его вины и мотивы.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обстоятельства, характеризующие личность обвиняемого.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030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501"/>
            <a:ext cx="10515600" cy="30479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/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характер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размер вреда, причиненного преступлением,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подлежит доказыванию по каждому уголовному делу,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поскольку:</a:t>
            </a:r>
          </a:p>
          <a:p>
            <a:pPr indent="457200"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во-первых,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целого ряда преступлений является дополнительным квалифицирующим признаком, указывая на значительный или крупный размер ущерба,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во-вторых,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необходим для доказывания фактических и юридических оснований заявленного гражданского иска или возможной конфискации имущества.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90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740400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обстоятельства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исключающие преступность и наказуемость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деяния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необходимая оборона, крайняя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необходимость, обоснованный риск и другие обстоятельства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обстоятельства, смягчающие и отягчающие наказание (ст. 61,63 УК РФ)</a:t>
            </a: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обстоятельства, которые могут повлечь за собой освобождение от уголовной ответственности и наказания (ст.24-28 УПК РФ)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011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9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3300"/>
            <a:ext cx="10515600" cy="553720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обстоятельства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подтверждающие, что имущество, подлежащее конфискации в соответствии со статьей 104.1 Уголовного кодекса Российской Федерации, получено в результате совершения преступления или является доходами от этого имущества либо использовалось или предназначалось для использования в качестве орудия, оборудования или иного средства совершения преступления либо для финансирования терроризма, экстремистской деятельности (экстремизма), организованной группы, незаконного вооруженного формирования, преступного сообщества (преступной организации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обстоятельства, способствовавшие совершению преступления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341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7801"/>
            <a:ext cx="10515600" cy="812800"/>
          </a:xfrm>
        </p:spPr>
        <p:txBody>
          <a:bodyPr>
            <a:normAutofit fontScale="90000"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80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Понятие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доказательств и их классификация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500" y="901700"/>
            <a:ext cx="11430000" cy="5575300"/>
          </a:xfrm>
        </p:spPr>
        <p:txBody>
          <a:bodyPr>
            <a:noAutofit/>
          </a:bodyPr>
          <a:lstStyle/>
          <a:p>
            <a:pPr marL="45720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Доказательствами по уголовному делу являются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любые сведения, на основе которых суд, прокурор, следователь, дознаватель в порядке, определенном УПК РФ, устанавливает наличие или отсутствие обстоятельств, подлежащих доказыванию при производстве по уголовному делу, а также иных обстоятельств, имеющих значение для уголовного дела (п. 1 ст. 74 УПК РФ).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1639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В качестве доказательств допускаются </a:t>
            </a:r>
            <a:br>
              <a:rPr lang="ru-RU" sz="3600" b="1" dirty="0" smtClean="0"/>
            </a:br>
            <a:r>
              <a:rPr lang="ru-RU" sz="3600" b="1" dirty="0" smtClean="0"/>
              <a:t>(</a:t>
            </a:r>
            <a:r>
              <a:rPr lang="ru-RU" sz="3600" b="1" dirty="0" smtClean="0">
                <a:effectLst/>
                <a:ea typeface="Calibri" panose="020F0502020204030204" pitchFamily="34" charset="0"/>
              </a:rPr>
              <a:t>ч. 2 ст. 74 УПК РФ 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100" y="1358900"/>
            <a:ext cx="11468100" cy="5245100"/>
          </a:xfrm>
        </p:spPr>
        <p:txBody>
          <a:bodyPr>
            <a:normAutofit lnSpcReduction="10000"/>
          </a:bodyPr>
          <a:lstStyle/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Показания подозреваемого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Показания </a:t>
            </a:r>
            <a:r>
              <a:rPr lang="ru-RU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обвиняемого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ea typeface="Calibri" panose="020F0502020204030204" pitchFamily="34" charset="0"/>
              </a:rPr>
              <a:t>Показания потерпевшего, свидетеля</a:t>
            </a: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/>
              <a:t>Заключение и показания эксперта</a:t>
            </a: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/>
              <a:t>Заключение и показания специалиста</a:t>
            </a: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/>
              <a:t>Вещественные доказательства</a:t>
            </a: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/>
              <a:t>Протоколы следственных и судебных действий</a:t>
            </a:r>
          </a:p>
          <a:p>
            <a:pPr marL="457200" indent="62992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/>
              <a:t>Иные документы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92470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711199"/>
          </a:xfrm>
        </p:spPr>
        <p:txBody>
          <a:bodyPr/>
          <a:lstStyle/>
          <a:p>
            <a:pPr algn="ctr"/>
            <a:r>
              <a:rPr lang="ru-RU" b="1" dirty="0" smtClean="0"/>
              <a:t>Классификация доказательств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4483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1) по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отношению к предмету доказывания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  - прямые и косвенные</a:t>
            </a:r>
          </a:p>
          <a:p>
            <a:pPr marL="0" indent="0" algn="just">
              <a:buNone/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Прямые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доказательства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— это доказательства, которые прямо указывают на событие преступления и виновность лица в его совершении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Косвенные доказательства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указывают на иные обстоятельства, не входящие непосредственно в предмет доказывания по делу, однако дающие основание для определенных выводов о данных обстоятельствах </a:t>
            </a:r>
            <a:endParaRPr lang="ru-RU" sz="32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7270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961</Words>
  <Application>Microsoft Office PowerPoint</Application>
  <PresentationFormat>Широкоэкранный</PresentationFormat>
  <Paragraphs>80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Тема Office</vt:lpstr>
      <vt:lpstr>Лекция 4. Доказательства и доказывание в уголовном процессе</vt:lpstr>
      <vt:lpstr>Предмет доказывания </vt:lpstr>
      <vt:lpstr>Обстоятельства, подлежащие доказыванию (ст. 73 УПК РФ)</vt:lpstr>
      <vt:lpstr>Презентация PowerPoint</vt:lpstr>
      <vt:lpstr>Презентация PowerPoint</vt:lpstr>
      <vt:lpstr>Презентация PowerPoint</vt:lpstr>
      <vt:lpstr> 2. Понятие доказательств и их классификация </vt:lpstr>
      <vt:lpstr>В качестве доказательств допускаются  (ч. 2 ст. 74 УПК РФ )</vt:lpstr>
      <vt:lpstr>Классификация доказательств</vt:lpstr>
      <vt:lpstr>  2) По механизму их формирования и носителю доказательственной информации  — на личные и вещественные  </vt:lpstr>
      <vt:lpstr>Вещественные доказательства (ст.81 УПК РФ)</vt:lpstr>
      <vt:lpstr>3) по источнику получения сведений  — на первоначальные и производные</vt:lpstr>
      <vt:lpstr>4) по отношению к предмету обвинения  — на обвинительные и оправдательные. </vt:lpstr>
      <vt:lpstr>Допустимость доказательств </vt:lpstr>
      <vt:lpstr>Недопустимые оказательства (ст.75 УПК РФ)</vt:lpstr>
      <vt:lpstr> 3. Процесс доказывания в уголовном судопроизводстве </vt:lpstr>
      <vt:lpstr>Презентация PowerPoint</vt:lpstr>
      <vt:lpstr>Преюдиция (ст.90 УПК РФ)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Доказательства и доказывание в уголовном процессе</dc:title>
  <dc:creator>admin</dc:creator>
  <cp:lastModifiedBy>admin</cp:lastModifiedBy>
  <cp:revision>12</cp:revision>
  <dcterms:created xsi:type="dcterms:W3CDTF">2018-10-09T08:35:27Z</dcterms:created>
  <dcterms:modified xsi:type="dcterms:W3CDTF">2018-10-09T09:56:15Z</dcterms:modified>
</cp:coreProperties>
</file>